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6" r:id="rId2"/>
    <p:sldId id="269" r:id="rId3"/>
    <p:sldId id="262" r:id="rId4"/>
    <p:sldId id="272" r:id="rId5"/>
    <p:sldId id="271" r:id="rId6"/>
    <p:sldId id="279" r:id="rId7"/>
    <p:sldId id="280" r:id="rId8"/>
    <p:sldId id="273" r:id="rId9"/>
    <p:sldId id="274" r:id="rId10"/>
    <p:sldId id="275" r:id="rId11"/>
    <p:sldId id="276" r:id="rId12"/>
    <p:sldId id="277" r:id="rId13"/>
    <p:sldId id="278" r:id="rId14"/>
    <p:sldId id="281" r:id="rId15"/>
    <p:sldId id="26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014067"/>
    <a:srgbClr val="014E7D"/>
    <a:srgbClr val="013657"/>
    <a:srgbClr val="01456F"/>
    <a:srgbClr val="014B79"/>
    <a:srgbClr val="0937C9"/>
    <a:srgbClr val="002774"/>
    <a:srgbClr val="929A4A"/>
    <a:srgbClr val="EAB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0816" autoAdjust="0"/>
  </p:normalViewPr>
  <p:slideViewPr>
    <p:cSldViewPr snapToGrid="0" showGuides="1">
      <p:cViewPr varScale="1">
        <p:scale>
          <a:sx n="106" d="100"/>
          <a:sy n="106" d="100"/>
        </p:scale>
        <p:origin x="618" y="102"/>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0" d="100"/>
          <a:sy n="100"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872BFC85-49E4-447A-A7E3-16153CB2FE2A}" type="datetimeFigureOut">
              <a:rPr lang="en-IN" smtClean="0"/>
              <a:t>25-09-2018</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071B50E-4C60-4F9E-B773-52059170945B}" type="datetimeFigureOut">
              <a:rPr lang="en-IN" smtClean="0"/>
              <a:t>25-09-2018</a:t>
            </a:fld>
            <a:endParaRPr lang="en-IN"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30CFA-805A-4FD3-B3A0-DAAA5993DA17}" type="slidenum">
              <a:rPr lang="en-IN" smtClean="0"/>
              <a:t>1</a:t>
            </a:fld>
            <a:endParaRPr lang="en-IN" dirty="0"/>
          </a:p>
        </p:txBody>
      </p:sp>
    </p:spTree>
    <p:extLst>
      <p:ext uri="{BB962C8B-B14F-4D97-AF65-F5344CB8AC3E}">
        <p14:creationId xmlns:p14="http://schemas.microsoft.com/office/powerpoint/2010/main" val="6458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PURCHASE NEW LADDER TRUCK COMPANY </a:t>
            </a:r>
            <a:br>
              <a:rPr lang="en-US" dirty="0" smtClean="0"/>
            </a:br>
            <a:r>
              <a:rPr lang="en-US" dirty="0" smtClean="0"/>
              <a:t>Improves operational capacity to address Community Fire Risk;</a:t>
            </a:r>
            <a:r>
              <a:rPr lang="en-US" baseline="0" dirty="0" smtClean="0"/>
              <a:t> A ladder truck company or aerial ladder is a power operated ladder that allows firefighters to easily climb and descend between the tip and the ladder and the turntable for either fire fighting  or rescue operations.</a:t>
            </a:r>
          </a:p>
          <a:p>
            <a:pPr defTabSz="931774"/>
            <a:r>
              <a:rPr lang="en-US" baseline="0" dirty="0" smtClean="0"/>
              <a:t>Main uses of aerial ladders are recue, ventilation, elevated master stream application, and gaining access to upper levels of an emergency scene.</a:t>
            </a:r>
          </a:p>
          <a:p>
            <a:r>
              <a:rPr lang="en-US" dirty="0" smtClean="0"/>
              <a:t>ADD 3 FIRE CAPTAINS </a:t>
            </a:r>
          </a:p>
          <a:p>
            <a:r>
              <a:rPr lang="en-US" dirty="0" smtClean="0"/>
              <a:t>ADD 3 FIRE ENGINEERS</a:t>
            </a:r>
          </a:p>
          <a:p>
            <a:r>
              <a:rPr lang="en-US" dirty="0" smtClean="0"/>
              <a:t>ADD 3 FIREFIGHTER/PARAMEDICS- Staff</a:t>
            </a:r>
            <a:r>
              <a:rPr lang="en-US" baseline="0" dirty="0" smtClean="0"/>
              <a:t> new Ladder Truck Company</a:t>
            </a:r>
            <a:r>
              <a:rPr lang="en-US" dirty="0" smtClean="0"/>
              <a:t> Create cross staffed concept, partial staffing of Truck Company – cross staffing by squad Re-establish critical Truck Company response</a:t>
            </a:r>
          </a:p>
          <a:p>
            <a:pPr defTabSz="931774"/>
            <a:r>
              <a:rPr lang="en-US" dirty="0" smtClean="0"/>
              <a:t>REPLACE HEATERS IN BAYS AT STATION 361 and 363-</a:t>
            </a:r>
            <a:r>
              <a:rPr lang="en-US" b="1" baseline="0" dirty="0" smtClean="0"/>
              <a:t> </a:t>
            </a:r>
            <a:r>
              <a:rPr lang="en-US" dirty="0"/>
              <a:t>Currently only 1 heater works at station 361, 20 plus years old.</a:t>
            </a:r>
            <a:r>
              <a:rPr lang="en-US" b="1" dirty="0"/>
              <a:t> </a:t>
            </a:r>
            <a:r>
              <a:rPr lang="en-US" dirty="0"/>
              <a:t>Energy efficiency, reduce energy cost, proper temperature for medication storage.</a:t>
            </a:r>
            <a:endParaRPr lang="en-US" b="1" dirty="0"/>
          </a:p>
          <a:p>
            <a:endParaRPr lang="en-US" dirty="0" smtClean="0"/>
          </a:p>
          <a:p>
            <a:pPr defTabSz="931774"/>
            <a:endParaRPr lang="en-US" baseline="0" dirty="0" smtClean="0"/>
          </a:p>
          <a:p>
            <a:pPr defTabSz="931774"/>
            <a:endParaRPr lang="en-US" dirty="0" smtClean="0"/>
          </a:p>
          <a:p>
            <a:pPr defTabSz="931774"/>
            <a:endParaRPr lang="en-US" b="1" dirty="0" smtClean="0"/>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10</a:t>
            </a:fld>
            <a:endParaRPr lang="en-IN" dirty="0"/>
          </a:p>
        </p:txBody>
      </p:sp>
    </p:spTree>
    <p:extLst>
      <p:ext uri="{BB962C8B-B14F-4D97-AF65-F5344CB8AC3E}">
        <p14:creationId xmlns:p14="http://schemas.microsoft.com/office/powerpoint/2010/main" val="734806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CONDUCT FEASABILITY STUDY TO BUILD STATION 362 NORTH SIDE OF TOWN</a:t>
            </a:r>
          </a:p>
          <a:p>
            <a:pPr defTabSz="931774"/>
            <a:endParaRPr lang="en-US" dirty="0" smtClean="0"/>
          </a:p>
          <a:p>
            <a:pPr defTabSz="931774"/>
            <a:r>
              <a:rPr lang="en-US" dirty="0" smtClean="0"/>
              <a:t>Meet standards of coverage needs for the north side of the Fire District.  </a:t>
            </a:r>
            <a:endParaRPr lang="en-US" b="1" dirty="0" smtClean="0"/>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11</a:t>
            </a:fld>
            <a:endParaRPr lang="en-IN" dirty="0"/>
          </a:p>
        </p:txBody>
      </p:sp>
    </p:spTree>
    <p:extLst>
      <p:ext uri="{BB962C8B-B14F-4D97-AF65-F5344CB8AC3E}">
        <p14:creationId xmlns:p14="http://schemas.microsoft.com/office/powerpoint/2010/main" val="2201379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BUILD STATION ON NORTH SIDE (PENDING REVIEW OF FEASABILITSTUDY) Reduce response times to areas north or the river in the areas of Irwin estates, Skyline North and </a:t>
            </a:r>
            <a:r>
              <a:rPr lang="en-US" dirty="0" err="1" smtClean="0"/>
              <a:t>Soapmine</a:t>
            </a:r>
            <a:r>
              <a:rPr lang="en-US" dirty="0" smtClean="0"/>
              <a:t> areas. Addresses access routes to the North side of the Fire District during construction and natural or man-made disasters. </a:t>
            </a:r>
          </a:p>
          <a:p>
            <a:pPr defTabSz="931774"/>
            <a:endParaRPr lang="en-US" dirty="0" smtClean="0"/>
          </a:p>
          <a:p>
            <a:pPr defTabSz="931774"/>
            <a:r>
              <a:rPr lang="en-US" dirty="0" smtClean="0"/>
              <a:t>ADD 3 CAPTAINS 3 ENGINEERS 3 FIREFIGHTER/PARAMEDICS </a:t>
            </a:r>
            <a:endParaRPr lang="en-US" b="1" dirty="0" smtClean="0"/>
          </a:p>
          <a:p>
            <a:pPr defTabSz="931774"/>
            <a:r>
              <a:rPr lang="en-US" dirty="0" smtClean="0"/>
              <a:t>Staff Type III Brush engine, open station 362. Improves operational capacity to address Community Fire Risk</a:t>
            </a:r>
            <a:r>
              <a:rPr lang="en-US" baseline="0" dirty="0" smtClean="0"/>
              <a:t> in our most high risk wildland interface portions of the fire district. </a:t>
            </a:r>
            <a:endParaRPr lang="en-US" dirty="0" smtClean="0"/>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12</a:t>
            </a:fld>
            <a:endParaRPr lang="en-IN" dirty="0"/>
          </a:p>
        </p:txBody>
      </p:sp>
    </p:spTree>
    <p:extLst>
      <p:ext uri="{BB962C8B-B14F-4D97-AF65-F5344CB8AC3E}">
        <p14:creationId xmlns:p14="http://schemas.microsoft.com/office/powerpoint/2010/main" val="555918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Year 6 and beyond (2024-)</a:t>
            </a:r>
            <a:endParaRPr lang="en-US" b="1" dirty="0" smtClean="0"/>
          </a:p>
          <a:p>
            <a:r>
              <a:rPr lang="en-US" dirty="0" smtClean="0"/>
              <a:t>Evaluate progress of BFPD Strategic Plan 2019-2023 and update </a:t>
            </a:r>
            <a:r>
              <a:rPr lang="en-US" b="1" dirty="0" smtClean="0"/>
              <a:t>;</a:t>
            </a:r>
            <a:r>
              <a:rPr lang="en-US" dirty="0" smtClean="0"/>
              <a:t>Maintain safety improvements of previous four years. Increase fire prevention and suppression </a:t>
            </a:r>
            <a:endParaRPr lang="en-US" b="1" dirty="0" smtClean="0"/>
          </a:p>
          <a:p>
            <a:r>
              <a:rPr lang="en-US" dirty="0" smtClean="0"/>
              <a:t>activities throughout the city.</a:t>
            </a:r>
            <a:endParaRPr lang="en-US" b="1" dirty="0" smtClean="0"/>
          </a:p>
          <a:p>
            <a:r>
              <a:rPr lang="en-US" dirty="0" smtClean="0"/>
              <a:t> </a:t>
            </a:r>
            <a:endParaRPr lang="en-US" b="1" dirty="0" smtClean="0"/>
          </a:p>
          <a:p>
            <a:r>
              <a:rPr lang="en-US" dirty="0" smtClean="0"/>
              <a:t>Re-assess and re-deploy Fire/EMS resources based on Data and Community Risk Analysis Develop Continuous</a:t>
            </a:r>
            <a:r>
              <a:rPr lang="en-US" baseline="0" dirty="0" smtClean="0"/>
              <a:t> Quality Improvement </a:t>
            </a:r>
            <a:r>
              <a:rPr lang="en-US" dirty="0" smtClean="0"/>
              <a:t>plan</a:t>
            </a:r>
            <a:r>
              <a:rPr lang="en-US" baseline="0" dirty="0" smtClean="0"/>
              <a:t> and </a:t>
            </a:r>
            <a:r>
              <a:rPr lang="en-US" dirty="0" smtClean="0"/>
              <a:t>Performance based monitoring to address future service related impacts and resource needs</a:t>
            </a:r>
            <a:endParaRPr lang="en-US" b="1" dirty="0" smtClean="0"/>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13</a:t>
            </a:fld>
            <a:endParaRPr lang="en-IN" dirty="0"/>
          </a:p>
        </p:txBody>
      </p:sp>
    </p:spTree>
    <p:extLst>
      <p:ext uri="{BB962C8B-B14F-4D97-AF65-F5344CB8AC3E}">
        <p14:creationId xmlns:p14="http://schemas.microsoft.com/office/powerpoint/2010/main" val="3166265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30CFA-805A-4FD3-B3A0-DAAA5993DA17}" type="slidenum">
              <a:rPr lang="en-IN" smtClean="0"/>
              <a:t>15</a:t>
            </a:fld>
            <a:endParaRPr lang="en-IN" dirty="0"/>
          </a:p>
        </p:txBody>
      </p:sp>
    </p:spTree>
    <p:extLst>
      <p:ext uri="{BB962C8B-B14F-4D97-AF65-F5344CB8AC3E}">
        <p14:creationId xmlns:p14="http://schemas.microsoft.com/office/powerpoint/2010/main" val="9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230CFA-805A-4FD3-B3A0-DAAA5993DA17}" type="slidenum">
              <a:rPr lang="en-IN" smtClean="0"/>
              <a:t>2</a:t>
            </a:fld>
            <a:endParaRPr lang="en-IN" dirty="0"/>
          </a:p>
        </p:txBody>
      </p:sp>
    </p:spTree>
    <p:extLst>
      <p:ext uri="{BB962C8B-B14F-4D97-AF65-F5344CB8AC3E}">
        <p14:creationId xmlns:p14="http://schemas.microsoft.com/office/powerpoint/2010/main" val="3822566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proud to present the Barstow Fire Protection District’s strategic plan for 2019-2023. In order to provide comprehensive fire, rescue and emergency medical services to those who work, live and play in Barstow, the Barstow Fire Department must continuously respond to changes, solve problems, collaborate on issues, assess community needs and develop viable solutions. Like many fire departments in our region, we have seen a steady increase in calls for service which challenge our core program service delivery expectations. The strategic planning process allowed us to evaluate all aspects of how we provide service to the City of Barstow and the Fire District as a whole, compare that to industry standards and best practices, then develop a plan to ensure we do the very best we can with the resources we </a:t>
            </a:r>
          </a:p>
        </p:txBody>
      </p:sp>
      <p:sp>
        <p:nvSpPr>
          <p:cNvPr id="4" name="Slide Number Placeholder 3"/>
          <p:cNvSpPr>
            <a:spLocks noGrp="1"/>
          </p:cNvSpPr>
          <p:nvPr>
            <p:ph type="sldNum" sz="quarter" idx="10"/>
          </p:nvPr>
        </p:nvSpPr>
        <p:spPr/>
        <p:txBody>
          <a:bodyPr/>
          <a:lstStyle/>
          <a:p>
            <a:fld id="{79230CFA-805A-4FD3-B3A0-DAAA5993DA17}" type="slidenum">
              <a:rPr lang="en-IN" smtClean="0"/>
              <a:t>3</a:t>
            </a:fld>
            <a:endParaRPr lang="en-IN" dirty="0"/>
          </a:p>
        </p:txBody>
      </p:sp>
    </p:spTree>
    <p:extLst>
      <p:ext uri="{BB962C8B-B14F-4D97-AF65-F5344CB8AC3E}">
        <p14:creationId xmlns:p14="http://schemas.microsoft.com/office/powerpoint/2010/main" val="1752390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Engine Company is made up</a:t>
            </a:r>
            <a:r>
              <a:rPr lang="en-US" sz="1200" kern="1200" baseline="0" dirty="0" smtClean="0">
                <a:solidFill>
                  <a:schemeClr val="tx1"/>
                </a:solidFill>
                <a:effectLst/>
                <a:latin typeface="+mn-lt"/>
                <a:ea typeface="+mn-ea"/>
                <a:cs typeface="+mn-cs"/>
              </a:rPr>
              <a:t> of three personnel.</a:t>
            </a:r>
          </a:p>
          <a:p>
            <a:r>
              <a:rPr lang="en-US" sz="1200" kern="1200" baseline="0" dirty="0" smtClean="0">
                <a:solidFill>
                  <a:schemeClr val="tx1"/>
                </a:solidFill>
                <a:effectLst/>
                <a:latin typeface="+mn-lt"/>
                <a:ea typeface="+mn-ea"/>
                <a:cs typeface="+mn-cs"/>
              </a:rPr>
              <a:t>Captain </a:t>
            </a:r>
            <a:r>
              <a:rPr lang="en-US" sz="1200" kern="1200" dirty="0" smtClean="0">
                <a:solidFill>
                  <a:schemeClr val="tx1"/>
                </a:solidFill>
                <a:effectLst/>
                <a:latin typeface="+mn-lt"/>
                <a:ea typeface="+mn-ea"/>
                <a:cs typeface="+mn-cs"/>
              </a:rPr>
              <a:t>commands an engine company and is</a:t>
            </a:r>
            <a:r>
              <a:rPr lang="en-US" sz="1200" kern="1200" baseline="0" dirty="0" smtClean="0">
                <a:solidFill>
                  <a:schemeClr val="tx1"/>
                </a:solidFill>
                <a:effectLst/>
                <a:latin typeface="+mn-lt"/>
                <a:ea typeface="+mn-ea"/>
                <a:cs typeface="+mn-cs"/>
              </a:rPr>
              <a:t> responsible for the </a:t>
            </a:r>
            <a:r>
              <a:rPr lang="en-US" sz="1200" kern="1200" dirty="0" smtClean="0">
                <a:solidFill>
                  <a:schemeClr val="tx1"/>
                </a:solidFill>
                <a:effectLst/>
                <a:latin typeface="+mn-lt"/>
                <a:ea typeface="+mn-ea"/>
                <a:cs typeface="+mn-cs"/>
              </a:rPr>
              <a:t>supervision Fire Engineers and Firefighter/Paramedics</a:t>
            </a:r>
          </a:p>
          <a:p>
            <a:r>
              <a:rPr lang="en-US" sz="1200" kern="1200" dirty="0" smtClean="0">
                <a:solidFill>
                  <a:schemeClr val="tx1"/>
                </a:solidFill>
                <a:effectLst/>
                <a:latin typeface="+mn-lt"/>
                <a:ea typeface="+mn-ea"/>
                <a:cs typeface="+mn-cs"/>
              </a:rPr>
              <a:t>Engineer responding to fire and emergency medical calls for service by driving fire vehicles, operates pumping engine; compute and regulate water pressure, maintains equipment and facilities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Firefighter/Paramedic lowest position on the org chart, they </a:t>
            </a:r>
            <a:r>
              <a:rPr lang="en-US" sz="1200" kern="1200" dirty="0" smtClean="0">
                <a:solidFill>
                  <a:schemeClr val="tx1"/>
                </a:solidFill>
                <a:effectLst/>
                <a:latin typeface="+mn-lt"/>
                <a:ea typeface="+mn-ea"/>
                <a:cs typeface="+mn-cs"/>
              </a:rPr>
              <a:t>lay hose lines, and direct water stream, set up ladders,</a:t>
            </a:r>
            <a:r>
              <a:rPr lang="en-US" sz="1200" kern="1200" baseline="0" dirty="0" smtClean="0">
                <a:solidFill>
                  <a:schemeClr val="tx1"/>
                </a:solidFill>
                <a:effectLst/>
                <a:latin typeface="+mn-lt"/>
                <a:ea typeface="+mn-ea"/>
                <a:cs typeface="+mn-cs"/>
              </a:rPr>
              <a:t> directly involved with performing</a:t>
            </a:r>
            <a:r>
              <a:rPr lang="en-US" sz="1200" kern="1200" dirty="0" smtClean="0">
                <a:solidFill>
                  <a:schemeClr val="tx1"/>
                </a:solidFill>
                <a:effectLst/>
                <a:latin typeface="+mn-lt"/>
                <a:ea typeface="+mn-ea"/>
                <a:cs typeface="+mn-cs"/>
              </a:rPr>
              <a:t> rescue, ventilate buildings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clean up and salvage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a:t>
            </a:r>
            <a:r>
              <a:rPr lang="en-US" sz="1200" kern="1200" baseline="0" dirty="0" smtClean="0">
                <a:solidFill>
                  <a:schemeClr val="tx1"/>
                </a:solidFill>
                <a:effectLst/>
                <a:latin typeface="+mn-lt"/>
                <a:ea typeface="+mn-ea"/>
                <a:cs typeface="+mn-cs"/>
              </a:rPr>
              <a:t> is important to note here that the national standard for each engine company is four person per engine and this is directly a result of the number of tasks it takes to perform at a house or commercial fire.  These 10 essential tasks require additional firefighters on scene than we currently have, and if there is a victim rescue situation that number jumps to 12 essential tasks required.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4</a:t>
            </a:fld>
            <a:endParaRPr lang="en-IN" dirty="0"/>
          </a:p>
        </p:txBody>
      </p:sp>
    </p:spTree>
    <p:extLst>
      <p:ext uri="{BB962C8B-B14F-4D97-AF65-F5344CB8AC3E}">
        <p14:creationId xmlns:p14="http://schemas.microsoft.com/office/powerpoint/2010/main" val="17505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5</a:t>
            </a:fld>
            <a:endParaRPr lang="en-IN" dirty="0"/>
          </a:p>
        </p:txBody>
      </p:sp>
    </p:spTree>
    <p:extLst>
      <p:ext uri="{BB962C8B-B14F-4D97-AF65-F5344CB8AC3E}">
        <p14:creationId xmlns:p14="http://schemas.microsoft.com/office/powerpoint/2010/main" val="1271349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reviewing the Fire District core programs and support services, and identifying internal strengths and weaknesses along with external opportunities and threats, the following primary critical issues and service gaps were identified as the foundation for the development of goals and objectives in order to meet the future vision.</a:t>
            </a:r>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6</a:t>
            </a:fld>
            <a:endParaRPr lang="en-IN" dirty="0"/>
          </a:p>
        </p:txBody>
      </p:sp>
    </p:spTree>
    <p:extLst>
      <p:ext uri="{BB962C8B-B14F-4D97-AF65-F5344CB8AC3E}">
        <p14:creationId xmlns:p14="http://schemas.microsoft.com/office/powerpoint/2010/main" val="282758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5 Strategic Goals </a:t>
            </a:r>
            <a:r>
              <a:rPr lang="en-US" sz="1200" kern="1200" dirty="0" smtClean="0">
                <a:solidFill>
                  <a:schemeClr val="tx1"/>
                </a:solidFill>
                <a:effectLst/>
                <a:latin typeface="+mn-lt"/>
                <a:ea typeface="+mn-ea"/>
                <a:cs typeface="+mn-cs"/>
              </a:rPr>
              <a:t>designed to address key issues identified during the strategic planning process and </a:t>
            </a:r>
            <a:r>
              <a:rPr lang="en-US" sz="1200" b="1" i="1" kern="1200" dirty="0" smtClean="0">
                <a:solidFill>
                  <a:schemeClr val="tx1"/>
                </a:solidFill>
                <a:effectLst/>
                <a:latin typeface="+mn-lt"/>
                <a:ea typeface="+mn-ea"/>
                <a:cs typeface="+mn-cs"/>
              </a:rPr>
              <a:t>35 Action Items </a:t>
            </a:r>
            <a:r>
              <a:rPr lang="en-US" sz="1200" kern="1200" dirty="0" smtClean="0">
                <a:solidFill>
                  <a:schemeClr val="tx1"/>
                </a:solidFill>
                <a:effectLst/>
                <a:latin typeface="+mn-lt"/>
                <a:ea typeface="+mn-ea"/>
                <a:cs typeface="+mn-cs"/>
              </a:rPr>
              <a:t>that provide a method for achieving those goals.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Goal 1 – Provide Exceptional All-Hazards Service Delivery, and Evaluate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Organizational and Process Improvements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BFPD makes every effort to maintain and improve quality, value, efficiency and timeliness of services delivered while also planning for challenges including changes in population, demographics and budgetary constraints. This goal emphasizes BFPD’s commitment for continuous improvement through        its management of priorities and objectives, and its evaluation of services, programs and projects.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Goal 2 – Maintain Highly Skilled, Accountable and Resilient Workforce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Firefighter safety, survivability and health are essential for BFPD. The ability to protect human lives are greatly impacted by the knowledge, skills and training of our personnel. A well-rounded and educated workforce is essential to BFPD’s ability to perform. This goal will ensure that personnel are prepared to take on leadership positions, have a variety of technical and non-technical training, promote teamwork and enhance morale.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Goal 3 – Focus on Resource Management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Well-maintained and up-to-date facilities, equipment and apparatus are important for BFPD to continue providing high quality emergency response, well-trained employees, and a safe and healthy environment. This goal reinforces the importance of optimal use of physical and financial resources.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Goal 4 – Capitalize on Technology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general, BFPD’s technology infrastructure is satisfactory; however, continued upgrades are needed for key services, programs and projects. This goal will focus on regularly assessing technology improvements that will enhance service delivery and efficiencies.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Goal 5 – Promote Community Relations and Engagement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BFPD is committed to maintaining its high value and support within the community. This goal will address the desire for increased opportunities to engage with the community and raise public awareness of the district’s fire safety and prevention programs, services and special projects. Communication and engagement are essential to providing the best services to the residents of the Fire District. </a:t>
            </a:r>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7</a:t>
            </a:fld>
            <a:endParaRPr lang="en-IN" dirty="0"/>
          </a:p>
        </p:txBody>
      </p:sp>
    </p:spTree>
    <p:extLst>
      <p:ext uri="{BB962C8B-B14F-4D97-AF65-F5344CB8AC3E}">
        <p14:creationId xmlns:p14="http://schemas.microsoft.com/office/powerpoint/2010/main" val="251716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I would like to provide an overview and summary of the immediate action plan of strategies if Measure Q is approved</a:t>
            </a:r>
            <a:r>
              <a:rPr lang="en-US" sz="1200" b="1" i="1" kern="1200" baseline="0" dirty="0" smtClean="0">
                <a:solidFill>
                  <a:schemeClr val="tx1"/>
                </a:solidFill>
                <a:effectLst/>
                <a:latin typeface="+mn-lt"/>
                <a:ea typeface="+mn-ea"/>
                <a:cs typeface="+mn-cs"/>
              </a:rPr>
              <a:t> by the voters this November. A  more detailed plan will be found in the entire Strategic Operating Plan.</a:t>
            </a:r>
          </a:p>
          <a:p>
            <a:r>
              <a:rPr lang="en-US" baseline="0" dirty="0" smtClean="0"/>
              <a:t>	</a:t>
            </a:r>
          </a:p>
          <a:p>
            <a:r>
              <a:rPr lang="en-US" baseline="0" dirty="0" smtClean="0"/>
              <a:t>Year 1	Add 6 Firefighter Paramedics and purchase a new paramedic squad</a:t>
            </a:r>
          </a:p>
          <a:p>
            <a:r>
              <a:rPr lang="en-US" baseline="0" dirty="0" smtClean="0"/>
              <a:t>	Provide means to establish additional rapid paramedic services with in the fire district </a:t>
            </a:r>
          </a:p>
          <a:p>
            <a:r>
              <a:rPr lang="en-US" baseline="0" dirty="0" smtClean="0"/>
              <a:t>	</a:t>
            </a:r>
            <a:r>
              <a:rPr lang="en-US" dirty="0" smtClean="0"/>
              <a:t>Establish staffed paramedic squad to address the rise in medical calls.  Reduce call load and workload of ME361 AND increase the availability time of ME361</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8</a:t>
            </a:fld>
            <a:endParaRPr lang="en-IN" dirty="0"/>
          </a:p>
        </p:txBody>
      </p:sp>
    </p:spTree>
    <p:extLst>
      <p:ext uri="{BB962C8B-B14F-4D97-AF65-F5344CB8AC3E}">
        <p14:creationId xmlns:p14="http://schemas.microsoft.com/office/powerpoint/2010/main" val="369798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PURCHASE NEW TYPE I ENGINE TO REPLACE ME363</a:t>
            </a:r>
            <a:r>
              <a:rPr lang="en-US" b="1" dirty="0"/>
              <a:t>; </a:t>
            </a:r>
            <a:r>
              <a:rPr lang="en-US" dirty="0"/>
              <a:t>ME363 will have well over 200k miles on as front line apparatus.  It will be 6 years past the projected end of life.  Reduce maintenance cost, reduce down time due to wear and tear maintenance.  </a:t>
            </a:r>
          </a:p>
          <a:p>
            <a:endParaRPr lang="en-US" b="1" dirty="0"/>
          </a:p>
          <a:p>
            <a:pPr lvl="0"/>
            <a:r>
              <a:rPr lang="en-US" dirty="0"/>
              <a:t>ADD 3 BATTALION CHIEFS; Improve command and control, responsible for directing team development, A Battalion Chief directs emergency scene operations on a 24 hour basis and supervises or performs specialized functions in support of Fire Department operations. Essential functions include the following: Commands all fire fighting, lifesaving and fire prevention operations in an assigned district; sets up command post at fire or accident scenes; may set up or assume multiple command posts at a single incident; Supervises administrative details; monitors leaves; administers discipline. Makes daily staffing assessment for all stations in district; rotates personnel as needed; Completes all necessary reports, correspondence, and documentation as required in the performance of assigned duties. </a:t>
            </a:r>
          </a:p>
          <a:p>
            <a:endParaRPr lang="en-US" dirty="0"/>
          </a:p>
          <a:p>
            <a:r>
              <a:rPr lang="en-US" dirty="0"/>
              <a:t>UPGRADE STATION 361</a:t>
            </a:r>
            <a:r>
              <a:rPr lang="en-US" b="1" dirty="0"/>
              <a:t>; </a:t>
            </a:r>
            <a:r>
              <a:rPr lang="en-US" dirty="0"/>
              <a:t>Establish housing for additional needed staffing projected for years 3 and 4 </a:t>
            </a:r>
          </a:p>
          <a:p>
            <a:endParaRPr lang="en-US" b="1" dirty="0"/>
          </a:p>
          <a:p>
            <a:r>
              <a:rPr lang="en-US" dirty="0"/>
              <a:t>REPLACE SWAMP COOLERS AT STA 361 IN THE BAYS </a:t>
            </a:r>
            <a:r>
              <a:rPr lang="en-US" b="1" dirty="0"/>
              <a:t>;</a:t>
            </a:r>
            <a:r>
              <a:rPr lang="en-US" dirty="0"/>
              <a:t>Currently only 1 out of the three evaporative coolers work</a:t>
            </a:r>
            <a:endParaRPr lang="en-US" b="1" dirty="0"/>
          </a:p>
          <a:p>
            <a:r>
              <a:rPr lang="en-US" dirty="0"/>
              <a:t>Energy efficient, reduce energy cost, proper temperature for medication storage </a:t>
            </a:r>
            <a:endParaRPr lang="en-US" b="1" dirty="0"/>
          </a:p>
          <a:p>
            <a:endParaRPr lang="en-US" dirty="0"/>
          </a:p>
        </p:txBody>
      </p:sp>
      <p:sp>
        <p:nvSpPr>
          <p:cNvPr id="4" name="Slide Number Placeholder 3"/>
          <p:cNvSpPr>
            <a:spLocks noGrp="1"/>
          </p:cNvSpPr>
          <p:nvPr>
            <p:ph type="sldNum" sz="quarter" idx="10"/>
          </p:nvPr>
        </p:nvSpPr>
        <p:spPr/>
        <p:txBody>
          <a:bodyPr/>
          <a:lstStyle/>
          <a:p>
            <a:fld id="{79230CFA-805A-4FD3-B3A0-DAAA5993DA17}" type="slidenum">
              <a:rPr lang="en-IN" smtClean="0"/>
              <a:t>9</a:t>
            </a:fld>
            <a:endParaRPr lang="en-IN" dirty="0"/>
          </a:p>
        </p:txBody>
      </p:sp>
    </p:spTree>
    <p:extLst>
      <p:ext uri="{BB962C8B-B14F-4D97-AF65-F5344CB8AC3E}">
        <p14:creationId xmlns:p14="http://schemas.microsoft.com/office/powerpoint/2010/main" val="261533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289179159"/>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459636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73770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smtClean="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069503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065975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390840366"/>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CC52C5C1-EC33-44C1-9D54-A1058BBF1812}"/>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65841909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smtClean="0"/>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mod="1">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smtClean="0"/>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smtClean="0"/>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
        <p:nvSpPr>
          <p:cNvPr id="15" name="TextBox 14">
            <a:extLst>
              <a:ext uri="{FF2B5EF4-FFF2-40B4-BE49-F238E27FC236}">
                <a16:creationId xmlns:a16="http://schemas.microsoft.com/office/drawing/2014/main" id="{5E24A5A7-66A2-7F43-9A7A-5E13F74F8C0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8311092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smtClean="0"/>
              <a:t>Edit Master text styles</a:t>
            </a:r>
          </a:p>
          <a:p>
            <a:pPr lvl="1">
              <a:buClr>
                <a:schemeClr val="accent2"/>
              </a:buClr>
            </a:pPr>
            <a:r>
              <a:rPr lang="en-US" smtClean="0"/>
              <a:t>Second level</a:t>
            </a:r>
          </a:p>
          <a:p>
            <a:pPr lvl="2">
              <a:buClr>
                <a:schemeClr val="accent2"/>
              </a:buClr>
            </a:pPr>
            <a:r>
              <a:rPr lang="en-US" smtClean="0"/>
              <a:t>Third level</a:t>
            </a:r>
          </a:p>
          <a:p>
            <a:pPr lvl="3">
              <a:buClr>
                <a:schemeClr val="accent2"/>
              </a:buClr>
            </a:pPr>
            <a:r>
              <a:rPr lang="en-US" smtClean="0"/>
              <a:t>Fourth level</a:t>
            </a:r>
          </a:p>
          <a:p>
            <a:pPr lvl="4">
              <a:buClr>
                <a:schemeClr val="accent2"/>
              </a:buClr>
            </a:pPr>
            <a:r>
              <a:rPr lang="en-US" smtClean="0"/>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5" name="TextBox 24">
            <a:extLst>
              <a:ext uri="{FF2B5EF4-FFF2-40B4-BE49-F238E27FC236}">
                <a16:creationId xmlns:a16="http://schemas.microsoft.com/office/drawing/2014/main" id="{F0BB4D3D-930C-4FF4-BB7C-2CB24208150C}"/>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A4F49194-9068-41AA-B460-962319BF96A4}"/>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smtClean="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B84020D1-D35E-497E-97F1-84A6EA9D048E}"/>
              </a:ext>
            </a:extLst>
          </p:cNvPr>
          <p:cNvSpPr txBox="1"/>
          <p:nvPr userDrawn="1"/>
        </p:nvSpPr>
        <p:spPr>
          <a:xfrm>
            <a:off x="11072378" y="235732"/>
            <a:ext cx="814647" cy="615553"/>
          </a:xfrm>
          <a:prstGeom prst="rect">
            <a:avLst/>
          </a:prstGeom>
          <a:noFill/>
        </p:spPr>
        <p:txBody>
          <a:bodyPr wrap="none" rtlCol="0">
            <a:spAutoFit/>
          </a:bodyPr>
          <a:lstStyle/>
          <a:p>
            <a:r>
              <a:rPr lang="en-US" sz="3400" b="1" dirty="0">
                <a:solidFill>
                  <a:schemeClr val="bg1"/>
                </a:solidFill>
                <a:latin typeface="Arial Black" panose="020B0A04020102020204" pitchFamily="34" charset="0"/>
              </a:rPr>
              <a:t>FR</a:t>
            </a:r>
            <a:endParaRPr lang="en-IN" sz="3400" b="1" dirty="0">
              <a:solidFill>
                <a:schemeClr val="bg1"/>
              </a:solidFill>
              <a:latin typeface="Arial Black" panose="020B0A04020102020204" pitchFamily="34" charset="0"/>
            </a:endParaRPr>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dirty="0"/>
              <a:t>Click to Edit Master Title Style </a:t>
            </a:r>
            <a:endParaRPr lang="en-IN" dirty="0"/>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smtClean="0"/>
              <a:t>Click icon to add table</a:t>
            </a:r>
            <a:endParaRPr lang="en-GB" noProof="0" dirty="0"/>
          </a:p>
        </p:txBody>
      </p:sp>
    </p:spTree>
    <p:extLst>
      <p:ext uri="{BB962C8B-B14F-4D97-AF65-F5344CB8AC3E}">
        <p14:creationId xmlns:p14="http://schemas.microsoft.com/office/powerpoint/2010/main" val="3415060917"/>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smtClean="0"/>
              <a:t>Click icon to add picture</a:t>
            </a:r>
            <a:endParaRPr lang="en-IN"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Tree>
    <p:extLst>
      <p:ext uri="{BB962C8B-B14F-4D97-AF65-F5344CB8AC3E}">
        <p14:creationId xmlns:p14="http://schemas.microsoft.com/office/powerpoint/2010/main" val="3839051282"/>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679702" y="2388914"/>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p:txBody>
          <a:bodyPr/>
          <a:lstStyle/>
          <a:p>
            <a:r>
              <a:rPr lang="en-US" dirty="0" smtClean="0"/>
              <a:t>Barstow Fire Protection District </a:t>
            </a:r>
            <a:endParaRPr lang="en-IN"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IN" dirty="0" smtClean="0"/>
              <a:t>Strategic Operations Plan</a:t>
            </a:r>
            <a:endParaRPr lang="en-IN" dirty="0"/>
          </a:p>
        </p:txBody>
      </p:sp>
      <p:pic>
        <p:nvPicPr>
          <p:cNvPr id="9" name="Picture 8"/>
          <p:cNvPicPr/>
          <p:nvPr/>
        </p:nvPicPr>
        <p:blipFill>
          <a:blip r:embed="rId3"/>
          <a:stretch>
            <a:fillRect/>
          </a:stretch>
        </p:blipFill>
        <p:spPr>
          <a:xfrm>
            <a:off x="308945" y="262772"/>
            <a:ext cx="4197364" cy="2761165"/>
          </a:xfrm>
          <a:prstGeom prst="rect">
            <a:avLst/>
          </a:prstGeom>
        </p:spPr>
      </p:pic>
      <p:pic>
        <p:nvPicPr>
          <p:cNvPr id="11" name="Picture 10"/>
          <p:cNvPicPr/>
          <p:nvPr/>
        </p:nvPicPr>
        <p:blipFill>
          <a:blip r:embed="rId4"/>
          <a:stretch>
            <a:fillRect/>
          </a:stretch>
        </p:blipFill>
        <p:spPr>
          <a:xfrm>
            <a:off x="1577341" y="3023937"/>
            <a:ext cx="4617720" cy="2954655"/>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10</a:t>
            </a:fld>
            <a:endParaRPr lang="en-IN"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
        <p:nvSpPr>
          <p:cNvPr id="7" name="Content Placeholder 4"/>
          <p:cNvSpPr>
            <a:spLocks noGrp="1"/>
          </p:cNvSpPr>
          <p:nvPr>
            <p:ph idx="1"/>
          </p:nvPr>
        </p:nvSpPr>
        <p:spPr>
          <a:xfrm>
            <a:off x="518678" y="1671924"/>
            <a:ext cx="10835122" cy="4505039"/>
          </a:xfrm>
        </p:spPr>
        <p:txBody>
          <a:bodyPr/>
          <a:lstStyle/>
          <a:p>
            <a:r>
              <a:rPr lang="en-US" dirty="0" smtClean="0"/>
              <a:t>Year 3 (2021)</a:t>
            </a:r>
          </a:p>
          <a:p>
            <a:pPr marL="0" indent="0">
              <a:buNone/>
            </a:pPr>
            <a:r>
              <a:rPr lang="en-US" dirty="0" smtClean="0"/>
              <a:t>	</a:t>
            </a:r>
            <a:r>
              <a:rPr lang="en-US" dirty="0" smtClean="0"/>
              <a:t>	</a:t>
            </a:r>
            <a:r>
              <a:rPr lang="en-US" u="sng" dirty="0" smtClean="0"/>
              <a:t>PURCHASE 1</a:t>
            </a:r>
            <a:r>
              <a:rPr lang="en-US" dirty="0" smtClean="0"/>
              <a:t> NEW </a:t>
            </a:r>
            <a:r>
              <a:rPr lang="en-US" dirty="0" smtClean="0"/>
              <a:t>LADDER </a:t>
            </a:r>
            <a:r>
              <a:rPr lang="en-US" dirty="0"/>
              <a:t>TRUCK COMPANY </a:t>
            </a:r>
            <a:endParaRPr lang="en-US" b="1" dirty="0"/>
          </a:p>
          <a:p>
            <a:pPr marL="0" indent="0">
              <a:buNone/>
            </a:pPr>
            <a:r>
              <a:rPr lang="en-US" dirty="0" smtClean="0"/>
              <a:t>	</a:t>
            </a:r>
            <a:r>
              <a:rPr lang="en-US" dirty="0" smtClean="0"/>
              <a:t>	</a:t>
            </a:r>
            <a:r>
              <a:rPr lang="en-US" u="sng" dirty="0" smtClean="0"/>
              <a:t>ADD </a:t>
            </a:r>
            <a:r>
              <a:rPr lang="en-US" u="sng" dirty="0"/>
              <a:t>3</a:t>
            </a:r>
            <a:r>
              <a:rPr lang="en-US" dirty="0"/>
              <a:t> FIRE </a:t>
            </a:r>
            <a:r>
              <a:rPr lang="en-US" dirty="0" smtClean="0"/>
              <a:t>CAPTAINS </a:t>
            </a:r>
          </a:p>
          <a:p>
            <a:pPr marL="0" indent="0">
              <a:buNone/>
            </a:pPr>
            <a:r>
              <a:rPr lang="en-US" b="1" dirty="0"/>
              <a:t>	</a:t>
            </a:r>
            <a:r>
              <a:rPr lang="en-US" b="1" dirty="0" smtClean="0"/>
              <a:t>	</a:t>
            </a:r>
            <a:r>
              <a:rPr lang="en-US" u="sng" dirty="0" smtClean="0"/>
              <a:t>ADD </a:t>
            </a:r>
            <a:r>
              <a:rPr lang="en-US" u="sng" dirty="0" smtClean="0"/>
              <a:t>3 </a:t>
            </a:r>
            <a:r>
              <a:rPr lang="en-US" dirty="0" smtClean="0"/>
              <a:t>FIRE ENGINEERS</a:t>
            </a:r>
          </a:p>
          <a:p>
            <a:pPr marL="0" indent="0">
              <a:buNone/>
            </a:pPr>
            <a:r>
              <a:rPr lang="en-US" dirty="0"/>
              <a:t>	</a:t>
            </a:r>
            <a:r>
              <a:rPr lang="en-US" dirty="0" smtClean="0"/>
              <a:t>	</a:t>
            </a:r>
            <a:r>
              <a:rPr lang="en-US" u="sng" dirty="0" smtClean="0"/>
              <a:t>ADD </a:t>
            </a:r>
            <a:r>
              <a:rPr lang="en-US" u="sng" dirty="0" smtClean="0"/>
              <a:t>3</a:t>
            </a:r>
            <a:r>
              <a:rPr lang="en-US" dirty="0" smtClean="0"/>
              <a:t> FIREFIGHTER/PARAMEDICS</a:t>
            </a:r>
            <a:endParaRPr lang="en-US" dirty="0"/>
          </a:p>
          <a:p>
            <a:pPr marL="0" indent="0">
              <a:buNone/>
            </a:pPr>
            <a:r>
              <a:rPr lang="en-US" dirty="0" smtClean="0"/>
              <a:t>	</a:t>
            </a:r>
            <a:r>
              <a:rPr lang="en-US" dirty="0" smtClean="0"/>
              <a:t>	REPLACE </a:t>
            </a:r>
            <a:r>
              <a:rPr lang="en-US" dirty="0"/>
              <a:t>HEATERS IN BAY AT STATION 361</a:t>
            </a:r>
            <a:endParaRPr lang="en-US" b="1" dirty="0"/>
          </a:p>
          <a:p>
            <a:pPr marL="0" indent="0">
              <a:buNone/>
            </a:pPr>
            <a:endParaRPr lang="en-US" dirty="0"/>
          </a:p>
        </p:txBody>
      </p:sp>
      <p:sp>
        <p:nvSpPr>
          <p:cNvPr id="8"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Tree>
    <p:extLst>
      <p:ext uri="{BB962C8B-B14F-4D97-AF65-F5344CB8AC3E}">
        <p14:creationId xmlns:p14="http://schemas.microsoft.com/office/powerpoint/2010/main" val="4281524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11</a:t>
            </a:fld>
            <a:endParaRPr lang="en-IN" dirty="0"/>
          </a:p>
        </p:txBody>
      </p:sp>
      <p:sp>
        <p:nvSpPr>
          <p:cNvPr id="5" name="Content Placeholder 4"/>
          <p:cNvSpPr>
            <a:spLocks noGrp="1"/>
          </p:cNvSpPr>
          <p:nvPr>
            <p:ph idx="1"/>
          </p:nvPr>
        </p:nvSpPr>
        <p:spPr/>
        <p:txBody>
          <a:bodyPr/>
          <a:lstStyle/>
          <a:p>
            <a:r>
              <a:rPr lang="en-US" dirty="0"/>
              <a:t>Year 4 (2022)</a:t>
            </a:r>
            <a:r>
              <a:rPr lang="en-US" b="1" i="1" dirty="0"/>
              <a:t>	</a:t>
            </a:r>
            <a:endParaRPr lang="en-US" b="1" dirty="0"/>
          </a:p>
          <a:p>
            <a:pPr marL="0" indent="0">
              <a:buNone/>
            </a:pPr>
            <a:r>
              <a:rPr lang="en-US" b="1" dirty="0"/>
              <a:t>	</a:t>
            </a:r>
            <a:r>
              <a:rPr lang="en-US" b="1" dirty="0" smtClean="0"/>
              <a:t>	</a:t>
            </a:r>
            <a:r>
              <a:rPr lang="en-US" dirty="0" smtClean="0"/>
              <a:t>CONDUCT FEASABILITY STUDY TO BUILD </a:t>
            </a:r>
            <a:r>
              <a:rPr lang="en-US" dirty="0"/>
              <a:t>STATION 362 NORTH SIDE OF </a:t>
            </a:r>
            <a:r>
              <a:rPr lang="en-US" dirty="0" smtClean="0"/>
              <a:t>		TOWN</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
        <p:nvSpPr>
          <p:cNvPr id="8"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Tree>
    <p:extLst>
      <p:ext uri="{BB962C8B-B14F-4D97-AF65-F5344CB8AC3E}">
        <p14:creationId xmlns:p14="http://schemas.microsoft.com/office/powerpoint/2010/main" val="1720303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12</a:t>
            </a:fld>
            <a:endParaRPr lang="en-IN" dirty="0"/>
          </a:p>
        </p:txBody>
      </p:sp>
      <p:sp>
        <p:nvSpPr>
          <p:cNvPr id="5" name="Content Placeholder 4"/>
          <p:cNvSpPr>
            <a:spLocks noGrp="1"/>
          </p:cNvSpPr>
          <p:nvPr>
            <p:ph idx="1"/>
          </p:nvPr>
        </p:nvSpPr>
        <p:spPr/>
        <p:txBody>
          <a:bodyPr/>
          <a:lstStyle/>
          <a:p>
            <a:r>
              <a:rPr lang="en-US" dirty="0"/>
              <a:t>Year </a:t>
            </a:r>
            <a:r>
              <a:rPr lang="en-US" dirty="0" smtClean="0"/>
              <a:t>5-6 </a:t>
            </a:r>
            <a:r>
              <a:rPr lang="en-US" dirty="0"/>
              <a:t>(</a:t>
            </a:r>
            <a:r>
              <a:rPr lang="en-US" dirty="0" smtClean="0"/>
              <a:t>2023-2024)</a:t>
            </a:r>
            <a:r>
              <a:rPr lang="en-US" dirty="0"/>
              <a:t>	</a:t>
            </a:r>
            <a:endParaRPr lang="en-US" b="1" dirty="0"/>
          </a:p>
          <a:p>
            <a:pPr marL="0" indent="0">
              <a:buNone/>
            </a:pPr>
            <a:r>
              <a:rPr lang="en-US" dirty="0" smtClean="0"/>
              <a:t>	</a:t>
            </a:r>
            <a:r>
              <a:rPr lang="en-US" dirty="0" smtClean="0"/>
              <a:t>	BUILD </a:t>
            </a:r>
            <a:r>
              <a:rPr lang="en-US" dirty="0" smtClean="0"/>
              <a:t>STATION ON NORTH SIDE (PENDING REVIEW OF </a:t>
            </a:r>
            <a:r>
              <a:rPr lang="en-US" dirty="0" smtClean="0"/>
              <a:t>				FEASABILITSTUDY):</a:t>
            </a:r>
            <a:endParaRPr lang="en-US" dirty="0" smtClean="0"/>
          </a:p>
          <a:p>
            <a:pPr marL="0" indent="0">
              <a:buNone/>
            </a:pPr>
            <a:r>
              <a:rPr lang="en-US" dirty="0"/>
              <a:t>	</a:t>
            </a:r>
            <a:r>
              <a:rPr lang="en-US" dirty="0" smtClean="0"/>
              <a:t>		</a:t>
            </a:r>
            <a:r>
              <a:rPr lang="en-US" u="sng" dirty="0" smtClean="0"/>
              <a:t>PURCHASE 1 </a:t>
            </a:r>
            <a:r>
              <a:rPr lang="en-US" dirty="0"/>
              <a:t>NEW TYPE III BRUSH ENGINE</a:t>
            </a:r>
            <a:endParaRPr lang="en-US" b="1" dirty="0"/>
          </a:p>
          <a:p>
            <a:pPr marL="0" indent="0">
              <a:buNone/>
            </a:pPr>
            <a:r>
              <a:rPr lang="en-US" dirty="0"/>
              <a:t>	</a:t>
            </a:r>
            <a:r>
              <a:rPr lang="en-US" dirty="0" smtClean="0"/>
              <a:t>		</a:t>
            </a:r>
            <a:r>
              <a:rPr lang="en-US" u="sng" dirty="0" smtClean="0"/>
              <a:t>ADD </a:t>
            </a:r>
            <a:r>
              <a:rPr lang="en-US" u="sng" dirty="0"/>
              <a:t>3</a:t>
            </a:r>
            <a:r>
              <a:rPr lang="en-US" dirty="0"/>
              <a:t> CAPTAINS </a:t>
            </a:r>
            <a:endParaRPr lang="en-US" dirty="0" smtClean="0"/>
          </a:p>
          <a:p>
            <a:pPr marL="0" indent="0">
              <a:buNone/>
            </a:pPr>
            <a:r>
              <a:rPr lang="en-US" dirty="0"/>
              <a:t>	</a:t>
            </a:r>
            <a:r>
              <a:rPr lang="en-US" dirty="0" smtClean="0"/>
              <a:t>		</a:t>
            </a:r>
            <a:r>
              <a:rPr lang="en-US" u="sng" dirty="0" smtClean="0"/>
              <a:t>ADD 3 </a:t>
            </a:r>
            <a:r>
              <a:rPr lang="en-US" dirty="0"/>
              <a:t>ENGINEERS </a:t>
            </a:r>
            <a:endParaRPr lang="en-US" dirty="0" smtClean="0"/>
          </a:p>
          <a:p>
            <a:pPr marL="0" indent="0">
              <a:buNone/>
            </a:pPr>
            <a:r>
              <a:rPr lang="en-US" dirty="0"/>
              <a:t>	</a:t>
            </a:r>
            <a:r>
              <a:rPr lang="en-US" dirty="0" smtClean="0"/>
              <a:t>		</a:t>
            </a:r>
            <a:r>
              <a:rPr lang="en-US" u="sng" dirty="0" smtClean="0"/>
              <a:t>ADD 3 </a:t>
            </a:r>
            <a:r>
              <a:rPr lang="en-US" dirty="0"/>
              <a:t>FIREFIGHTER/PARAMEDICS </a:t>
            </a:r>
            <a:endParaRPr lang="en-US"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
        <p:nvSpPr>
          <p:cNvPr id="8"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Tree>
    <p:extLst>
      <p:ext uri="{BB962C8B-B14F-4D97-AF65-F5344CB8AC3E}">
        <p14:creationId xmlns:p14="http://schemas.microsoft.com/office/powerpoint/2010/main" val="2628406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13</a:t>
            </a:fld>
            <a:endParaRPr lang="en-IN" dirty="0"/>
          </a:p>
        </p:txBody>
      </p:sp>
      <p:sp>
        <p:nvSpPr>
          <p:cNvPr id="5" name="Content Placeholder 4"/>
          <p:cNvSpPr>
            <a:spLocks noGrp="1"/>
          </p:cNvSpPr>
          <p:nvPr>
            <p:ph idx="1"/>
          </p:nvPr>
        </p:nvSpPr>
        <p:spPr/>
        <p:txBody>
          <a:bodyPr/>
          <a:lstStyle/>
          <a:p>
            <a:r>
              <a:rPr lang="en-US" dirty="0"/>
              <a:t>Year 6 and beyond (2024-</a:t>
            </a:r>
            <a:r>
              <a:rPr lang="en-US" dirty="0" smtClean="0"/>
              <a:t>)</a:t>
            </a:r>
          </a:p>
          <a:p>
            <a:endParaRPr lang="en-US" b="1" dirty="0"/>
          </a:p>
          <a:p>
            <a:pPr marL="0" indent="0">
              <a:buNone/>
            </a:pPr>
            <a:r>
              <a:rPr lang="en-US" dirty="0" smtClean="0"/>
              <a:t>	Evaluate progress of BFPD Strategic Plan 2019-2023 and update </a:t>
            </a:r>
          </a:p>
          <a:p>
            <a:pPr marL="0" indent="0">
              <a:buNone/>
            </a:pPr>
            <a:endParaRPr lang="en-US" b="1" dirty="0" smtClean="0"/>
          </a:p>
          <a:p>
            <a:pPr marL="0" indent="0">
              <a:buNone/>
            </a:pPr>
            <a:r>
              <a:rPr lang="en-US" dirty="0" smtClean="0"/>
              <a:t>	Re-assess </a:t>
            </a:r>
            <a:r>
              <a:rPr lang="en-US" dirty="0"/>
              <a:t>and re-deploy Fire/EMS resources based on Data and Community </a:t>
            </a:r>
            <a:r>
              <a:rPr lang="en-US" dirty="0" smtClean="0"/>
              <a:t>	Risk </a:t>
            </a:r>
            <a:r>
              <a:rPr lang="en-US" dirty="0"/>
              <a:t>Analysis Develop </a:t>
            </a:r>
            <a:r>
              <a:rPr lang="en-US" dirty="0" smtClean="0"/>
              <a:t>plan</a:t>
            </a:r>
            <a:r>
              <a:rPr lang="en-US" dirty="0"/>
              <a:t>, Performance based monitoring to address </a:t>
            </a:r>
            <a:r>
              <a:rPr lang="en-US" dirty="0" smtClean="0"/>
              <a:t>	future </a:t>
            </a:r>
            <a:r>
              <a:rPr lang="en-US" dirty="0"/>
              <a:t>service related impacts and resource needs</a:t>
            </a:r>
            <a:endParaRPr lang="en-US" b="1"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
        <p:nvSpPr>
          <p:cNvPr id="8"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Tree>
    <p:extLst>
      <p:ext uri="{BB962C8B-B14F-4D97-AF65-F5344CB8AC3E}">
        <p14:creationId xmlns:p14="http://schemas.microsoft.com/office/powerpoint/2010/main" val="2715595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14</a:t>
            </a:fld>
            <a:endParaRPr lang="en-IN" dirty="0"/>
          </a:p>
        </p:txBody>
      </p:sp>
      <p:sp>
        <p:nvSpPr>
          <p:cNvPr id="4" name="Title 3"/>
          <p:cNvSpPr>
            <a:spLocks noGrp="1"/>
          </p:cNvSpPr>
          <p:nvPr>
            <p:ph type="title"/>
          </p:nvPr>
        </p:nvSpPr>
        <p:spPr>
          <a:xfrm>
            <a:off x="1769628" y="190921"/>
            <a:ext cx="8333222" cy="1147969"/>
          </a:xfrm>
        </p:spPr>
        <p:txBody>
          <a:bodyPr/>
          <a:lstStyle/>
          <a:p>
            <a:pPr algn="ctr"/>
            <a:r>
              <a:rPr lang="en-US" dirty="0" smtClean="0"/>
              <a:t>Total Build Out Through Year 2023</a:t>
            </a:r>
            <a:endParaRPr lang="en-US" dirty="0"/>
          </a:p>
        </p:txBody>
      </p:sp>
      <p:sp>
        <p:nvSpPr>
          <p:cNvPr id="5" name="Content Placeholder 4"/>
          <p:cNvSpPr>
            <a:spLocks noGrp="1"/>
          </p:cNvSpPr>
          <p:nvPr>
            <p:ph idx="1"/>
          </p:nvPr>
        </p:nvSpPr>
        <p:spPr/>
        <p:txBody>
          <a:bodyPr/>
          <a:lstStyle/>
          <a:p>
            <a:r>
              <a:rPr lang="en-US" sz="2800" b="1" u="sng" dirty="0" smtClean="0"/>
              <a:t>Department</a:t>
            </a:r>
          </a:p>
          <a:p>
            <a:pPr lvl="1"/>
            <a:r>
              <a:rPr lang="en-US" sz="2400" dirty="0" smtClean="0"/>
              <a:t>Current Staffing = 18</a:t>
            </a:r>
          </a:p>
          <a:p>
            <a:pPr lvl="1"/>
            <a:r>
              <a:rPr lang="en-US" sz="2400" dirty="0" smtClean="0"/>
              <a:t>Proposed Staffing = 36 </a:t>
            </a:r>
          </a:p>
          <a:p>
            <a:pPr marL="457200" lvl="1" indent="0">
              <a:buNone/>
            </a:pPr>
            <a:endParaRPr lang="en-US" sz="2400" dirty="0" smtClean="0"/>
          </a:p>
          <a:p>
            <a:r>
              <a:rPr lang="en-US" sz="2800" b="1" u="sng" dirty="0" smtClean="0"/>
              <a:t>Resources</a:t>
            </a:r>
          </a:p>
          <a:p>
            <a:pPr lvl="1"/>
            <a:r>
              <a:rPr lang="en-US" sz="2400" dirty="0" smtClean="0"/>
              <a:t>Current = 2 Fire Engines</a:t>
            </a:r>
          </a:p>
          <a:p>
            <a:pPr lvl="1"/>
            <a:r>
              <a:rPr lang="en-US" sz="2400" dirty="0" smtClean="0"/>
              <a:t>Proposed = 2 Fire Engines</a:t>
            </a:r>
          </a:p>
          <a:p>
            <a:pPr marL="457200" lvl="1" indent="0">
              <a:buNone/>
            </a:pPr>
            <a:r>
              <a:rPr lang="en-US" sz="2400" dirty="0"/>
              <a:t>	</a:t>
            </a:r>
            <a:r>
              <a:rPr lang="en-US" sz="2400" dirty="0" smtClean="0"/>
              <a:t>	 1 Paramedic Squad</a:t>
            </a:r>
          </a:p>
          <a:p>
            <a:pPr marL="457200" lvl="1" indent="0">
              <a:buNone/>
            </a:pPr>
            <a:r>
              <a:rPr lang="en-US" sz="2400" dirty="0"/>
              <a:t>	</a:t>
            </a:r>
            <a:r>
              <a:rPr lang="en-US" sz="2400" dirty="0" smtClean="0"/>
              <a:t>	 1 Staffed Ladder Truck</a:t>
            </a:r>
          </a:p>
          <a:p>
            <a:pPr marL="457200" lvl="1" indent="0">
              <a:buNone/>
            </a:pPr>
            <a:r>
              <a:rPr lang="en-US" sz="2400" dirty="0"/>
              <a:t>	</a:t>
            </a:r>
            <a:r>
              <a:rPr lang="en-US" sz="2400" dirty="0" smtClean="0"/>
              <a:t>	 1 Staffed Type II Wildland Brush Engine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Tree>
    <p:extLst>
      <p:ext uri="{BB962C8B-B14F-4D97-AF65-F5344CB8AC3E}">
        <p14:creationId xmlns:p14="http://schemas.microsoft.com/office/powerpoint/2010/main" val="1140674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20626FA-81E3-4C45-BF2D-D52CF6D96238}"/>
              </a:ext>
            </a:extLst>
          </p:cNvPr>
          <p:cNvSpPr txBox="1"/>
          <p:nvPr/>
        </p:nvSpPr>
        <p:spPr>
          <a:xfrm>
            <a:off x="3238428" y="2855631"/>
            <a:ext cx="184731" cy="1015663"/>
          </a:xfrm>
          <a:prstGeom prst="rect">
            <a:avLst/>
          </a:prstGeom>
          <a:noFill/>
        </p:spPr>
        <p:txBody>
          <a:bodyPr wrap="none" rtlCol="0">
            <a:spAutoFit/>
          </a:bodyPr>
          <a:lstStyle/>
          <a:p>
            <a:endParaRPr lang="en-IN" sz="6000" b="1" dirty="0">
              <a:solidFill>
                <a:schemeClr val="bg1"/>
              </a:solidFill>
              <a:latin typeface="Arial Black" panose="020B0A04020102020204" pitchFamily="34" charset="0"/>
            </a:endParaRPr>
          </a:p>
        </p:txBody>
      </p:sp>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IN" dirty="0"/>
              <a:t>Thank </a:t>
            </a:r>
            <a:r>
              <a:rPr lang="en-IN" b="0" dirty="0"/>
              <a:t>You.</a:t>
            </a:r>
          </a:p>
        </p:txBody>
      </p:sp>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IN" dirty="0" smtClean="0"/>
              <a:t>Fire Chief Jamie Williams</a:t>
            </a:r>
            <a:endParaRPr lang="en-IN" dirty="0"/>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ZA" dirty="0" smtClean="0"/>
              <a:t>760 256 2254</a:t>
            </a:r>
            <a:endParaRPr lang="en-ZA" dirty="0"/>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IN" dirty="0" smtClean="0"/>
              <a:t>jwilliams2@barstowca.org</a:t>
            </a:r>
            <a:endParaRPr lang="en-IN"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IN" dirty="0" smtClean="0"/>
              <a:t>www.barstowca.org</a:t>
            </a:r>
            <a:endParaRPr lang="en-IN" dirty="0"/>
          </a:p>
        </p:txBody>
      </p:sp>
      <p:pic>
        <p:nvPicPr>
          <p:cNvPr id="13" name="Picture 12"/>
          <p:cNvPicPr/>
          <p:nvPr/>
        </p:nvPicPr>
        <p:blipFill>
          <a:blip r:embed="rId3"/>
          <a:stretch>
            <a:fillRect/>
          </a:stretch>
        </p:blipFill>
        <p:spPr>
          <a:xfrm>
            <a:off x="1577341" y="3023937"/>
            <a:ext cx="4617720" cy="2954655"/>
          </a:xfrm>
          <a:prstGeom prst="rect">
            <a:avLst/>
          </a:prstGeom>
        </p:spPr>
      </p:pic>
      <p:pic>
        <p:nvPicPr>
          <p:cNvPr id="16" name="Picture 15"/>
          <p:cNvPicPr/>
          <p:nvPr/>
        </p:nvPicPr>
        <p:blipFill>
          <a:blip r:embed="rId4"/>
          <a:stretch>
            <a:fillRect/>
          </a:stretch>
        </p:blipFill>
        <p:spPr>
          <a:xfrm>
            <a:off x="308945" y="262772"/>
            <a:ext cx="4197364" cy="2761165"/>
          </a:xfrm>
          <a:prstGeom prst="rect">
            <a:avLst/>
          </a:prstGeom>
        </p:spPr>
      </p:pic>
    </p:spTree>
    <p:extLst>
      <p:ext uri="{BB962C8B-B14F-4D97-AF65-F5344CB8AC3E}">
        <p14:creationId xmlns:p14="http://schemas.microsoft.com/office/powerpoint/2010/main" val="226095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p:txBody>
          <a:bodyPr/>
          <a:lstStyle/>
          <a:p>
            <a:r>
              <a:rPr lang="en-ZA" dirty="0"/>
              <a:t>Our </a:t>
            </a:r>
            <a:r>
              <a:rPr lang="en-ZA" b="0" dirty="0" smtClean="0"/>
              <a:t>Mission</a:t>
            </a:r>
            <a:endParaRPr lang="en-IN" b="0" dirty="0"/>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1499937" y="2240599"/>
            <a:ext cx="7972926" cy="3232149"/>
          </a:xfrm>
        </p:spPr>
        <p:txBody>
          <a:bodyPr>
            <a:noAutofit/>
          </a:bodyPr>
          <a:lstStyle/>
          <a:p>
            <a:pPr marL="0" indent="0" algn="ctr">
              <a:buNone/>
            </a:pPr>
            <a:r>
              <a:rPr lang="en-US" sz="4000" b="1" dirty="0" smtClean="0"/>
              <a:t>Our </a:t>
            </a:r>
            <a:r>
              <a:rPr lang="en-US" sz="4000" b="1" dirty="0"/>
              <a:t>mission is to protect lives and property of all people within our district by providing fire, emergency medical, and non-emergency services </a:t>
            </a:r>
            <a:endParaRPr lang="en-US" sz="4000"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IN"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IN" smtClean="0"/>
              <a:pPr/>
              <a:t>2</a:t>
            </a:fld>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Tree>
    <p:extLst>
      <p:ext uri="{BB962C8B-B14F-4D97-AF65-F5344CB8AC3E}">
        <p14:creationId xmlns:p14="http://schemas.microsoft.com/office/powerpoint/2010/main" val="38915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ZA" dirty="0" smtClean="0"/>
              <a:t>YOUR Fire Chief </a:t>
            </a:r>
            <a:endParaRPr lang="en-IN" b="0" dirty="0"/>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IN" smtClean="0"/>
              <a:pPr/>
              <a:t>3</a:t>
            </a:fld>
            <a:endParaRPr lang="en-IN"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760167" y="1653379"/>
            <a:ext cx="2992683" cy="4042571"/>
          </a:xfrm>
          <a:prstGeom prst="rect">
            <a:avLst/>
          </a:prstGeom>
        </p:spPr>
      </p:pic>
      <p:sp>
        <p:nvSpPr>
          <p:cNvPr id="6" name="TextBox 5"/>
          <p:cNvSpPr txBox="1"/>
          <p:nvPr/>
        </p:nvSpPr>
        <p:spPr>
          <a:xfrm>
            <a:off x="4453330" y="2197336"/>
            <a:ext cx="6162675" cy="258532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rPr>
              <a:t>Born and raised in Barstow</a:t>
            </a:r>
          </a:p>
          <a:p>
            <a:pPr marL="342900" indent="-342900">
              <a:buFont typeface="Arial" panose="020B0604020202020204" pitchFamily="34" charset="0"/>
              <a:buChar char="•"/>
            </a:pPr>
            <a:r>
              <a:rPr lang="en-US" sz="2400" dirty="0" smtClean="0">
                <a:solidFill>
                  <a:schemeClr val="bg1"/>
                </a:solidFill>
              </a:rPr>
              <a:t>Grew up in the fire service here locally</a:t>
            </a:r>
          </a:p>
          <a:p>
            <a:pPr marL="342900" indent="-342900">
              <a:buFont typeface="Arial" panose="020B0604020202020204" pitchFamily="34" charset="0"/>
              <a:buChar char="•"/>
            </a:pPr>
            <a:r>
              <a:rPr lang="en-US" sz="2400" dirty="0" smtClean="0">
                <a:solidFill>
                  <a:schemeClr val="bg1"/>
                </a:solidFill>
              </a:rPr>
              <a:t>Completion of Chief Officer State Training </a:t>
            </a:r>
          </a:p>
          <a:p>
            <a:pPr marL="342900" indent="-342900">
              <a:buFont typeface="Arial" panose="020B0604020202020204" pitchFamily="34" charset="0"/>
              <a:buChar char="•"/>
            </a:pPr>
            <a:r>
              <a:rPr lang="en-US" sz="2400" dirty="0" smtClean="0">
                <a:solidFill>
                  <a:schemeClr val="bg1"/>
                </a:solidFill>
              </a:rPr>
              <a:t>Associates Degree in Fire Science</a:t>
            </a:r>
          </a:p>
          <a:p>
            <a:pPr marL="342900" indent="-342900">
              <a:buFont typeface="Arial" panose="020B0604020202020204" pitchFamily="34" charset="0"/>
              <a:buChar char="•"/>
            </a:pPr>
            <a:r>
              <a:rPr lang="en-US" sz="2400" dirty="0" smtClean="0">
                <a:solidFill>
                  <a:schemeClr val="bg1"/>
                </a:solidFill>
              </a:rPr>
              <a:t>102 units toward Bachelors of Fire Service Administration </a:t>
            </a:r>
          </a:p>
          <a:p>
            <a:endParaRPr lang="en-US" dirty="0">
              <a:solidFill>
                <a:schemeClr val="bg1"/>
              </a:solidFill>
            </a:endParaRPr>
          </a:p>
        </p:txBody>
      </p:sp>
    </p:spTree>
    <p:extLst>
      <p:ext uri="{BB962C8B-B14F-4D97-AF65-F5344CB8AC3E}">
        <p14:creationId xmlns:p14="http://schemas.microsoft.com/office/powerpoint/2010/main" val="31004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Fire Department </a:t>
            </a:r>
            <a:endParaRPr lang="en-US" dirty="0"/>
          </a:p>
        </p:txBody>
      </p:sp>
      <p:pic>
        <p:nvPicPr>
          <p:cNvPr id="3" name="Picture 2"/>
          <p:cNvPicPr>
            <a:picLocks noChangeAspect="1"/>
          </p:cNvPicPr>
          <p:nvPr/>
        </p:nvPicPr>
        <p:blipFill>
          <a:blip r:embed="rId3"/>
          <a:stretch>
            <a:fillRect/>
          </a:stretch>
        </p:blipFill>
        <p:spPr>
          <a:xfrm>
            <a:off x="3257550" y="1490662"/>
            <a:ext cx="6643687" cy="50387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Tree>
    <p:extLst>
      <p:ext uri="{BB962C8B-B14F-4D97-AF65-F5344CB8AC3E}">
        <p14:creationId xmlns:p14="http://schemas.microsoft.com/office/powerpoint/2010/main" val="1889437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03" y="2514079"/>
            <a:ext cx="10616047" cy="1147968"/>
          </a:xfrm>
        </p:spPr>
        <p:txBody>
          <a:bodyPr/>
          <a:lstStyle/>
          <a:p>
            <a:r>
              <a:rPr lang="en-US" dirty="0" smtClean="0"/>
              <a:t>Demographics</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962400" y="0"/>
            <a:ext cx="5876925"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Tree>
    <p:extLst>
      <p:ext uri="{BB962C8B-B14F-4D97-AF65-F5344CB8AC3E}">
        <p14:creationId xmlns:p14="http://schemas.microsoft.com/office/powerpoint/2010/main" val="372654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6</a:t>
            </a:fld>
            <a:endParaRPr lang="en-IN" dirty="0"/>
          </a:p>
        </p:txBody>
      </p:sp>
      <p:sp>
        <p:nvSpPr>
          <p:cNvPr id="4" name="Title 3"/>
          <p:cNvSpPr>
            <a:spLocks noGrp="1"/>
          </p:cNvSpPr>
          <p:nvPr>
            <p:ph type="title"/>
          </p:nvPr>
        </p:nvSpPr>
        <p:spPr/>
        <p:txBody>
          <a:bodyPr/>
          <a:lstStyle/>
          <a:p>
            <a:r>
              <a:rPr lang="en-US" dirty="0" smtClean="0"/>
              <a:t>Critical Issues and Service Gaps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93760659"/>
              </p:ext>
            </p:extLst>
          </p:nvPr>
        </p:nvGraphicFramePr>
        <p:xfrm>
          <a:off x="2280444" y="2526348"/>
          <a:ext cx="7844632" cy="3169601"/>
        </p:xfrm>
        <a:graphic>
          <a:graphicData uri="http://schemas.openxmlformats.org/drawingml/2006/table">
            <a:tbl>
              <a:tblPr firstRow="1" firstCol="1" bandRow="1">
                <a:tableStyleId>{69CF1AB2-1976-4502-BF36-3FF5EA218861}</a:tableStyleId>
              </a:tblPr>
              <a:tblGrid>
                <a:gridCol w="2614629">
                  <a:extLst>
                    <a:ext uri="{9D8B030D-6E8A-4147-A177-3AD203B41FA5}">
                      <a16:colId xmlns:a16="http://schemas.microsoft.com/office/drawing/2014/main" val="1479822420"/>
                    </a:ext>
                  </a:extLst>
                </a:gridCol>
                <a:gridCol w="2614629">
                  <a:extLst>
                    <a:ext uri="{9D8B030D-6E8A-4147-A177-3AD203B41FA5}">
                      <a16:colId xmlns:a16="http://schemas.microsoft.com/office/drawing/2014/main" val="3272395662"/>
                    </a:ext>
                  </a:extLst>
                </a:gridCol>
                <a:gridCol w="2615374">
                  <a:extLst>
                    <a:ext uri="{9D8B030D-6E8A-4147-A177-3AD203B41FA5}">
                      <a16:colId xmlns:a16="http://schemas.microsoft.com/office/drawing/2014/main" val="3992199059"/>
                    </a:ext>
                  </a:extLst>
                </a:gridCol>
              </a:tblGrid>
              <a:tr h="780015">
                <a:tc>
                  <a:txBody>
                    <a:bodyPr/>
                    <a:lstStyle/>
                    <a:p>
                      <a:pPr marL="0" marR="0" algn="just">
                        <a:lnSpc>
                          <a:spcPct val="115000"/>
                        </a:lnSpc>
                        <a:spcBef>
                          <a:spcPts val="0"/>
                        </a:spcBef>
                        <a:spcAft>
                          <a:spcPts val="0"/>
                        </a:spcAft>
                      </a:pPr>
                      <a:r>
                        <a:rPr lang="en-US" sz="1200" dirty="0">
                          <a:effectLst/>
                        </a:rPr>
                        <a:t>Financial Sustainability</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Internal Communications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Succession Planning</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6820511"/>
                  </a:ext>
                </a:extLst>
              </a:tr>
              <a:tr h="829556">
                <a:tc>
                  <a:txBody>
                    <a:bodyPr/>
                    <a:lstStyle/>
                    <a:p>
                      <a:pPr marL="0" marR="0" algn="just">
                        <a:lnSpc>
                          <a:spcPct val="115000"/>
                        </a:lnSpc>
                        <a:spcBef>
                          <a:spcPts val="0"/>
                        </a:spcBef>
                        <a:spcAft>
                          <a:spcPts val="0"/>
                        </a:spcAft>
                      </a:pPr>
                      <a:r>
                        <a:rPr lang="en-US" sz="1200" dirty="0">
                          <a:effectLst/>
                        </a:rPr>
                        <a:t>Department Infrastructure</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External Communications</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Training</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7208929"/>
                  </a:ext>
                </a:extLst>
              </a:tr>
              <a:tr h="780015">
                <a:tc>
                  <a:txBody>
                    <a:bodyPr/>
                    <a:lstStyle/>
                    <a:p>
                      <a:pPr marL="0" marR="0" algn="just">
                        <a:lnSpc>
                          <a:spcPct val="115000"/>
                        </a:lnSpc>
                        <a:spcBef>
                          <a:spcPts val="0"/>
                        </a:spcBef>
                        <a:spcAft>
                          <a:spcPts val="0"/>
                        </a:spcAft>
                      </a:pPr>
                      <a:r>
                        <a:rPr lang="en-US" sz="1200">
                          <a:effectLst/>
                        </a:rPr>
                        <a:t>Organizational Sustainability</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a:effectLst/>
                        </a:rPr>
                        <a:t>Information Technology</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200" dirty="0">
                          <a:effectLst/>
                        </a:rPr>
                        <a:t>Fire Prevention/Investigation </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61644915"/>
                  </a:ext>
                </a:extLst>
              </a:tr>
              <a:tr h="780015">
                <a:tc>
                  <a:txBody>
                    <a:bodyPr/>
                    <a:lstStyle/>
                    <a:p>
                      <a:pPr marL="0" marR="0" algn="just">
                        <a:lnSpc>
                          <a:spcPct val="115000"/>
                        </a:lnSpc>
                        <a:spcBef>
                          <a:spcPts val="0"/>
                        </a:spcBef>
                        <a:spcAft>
                          <a:spcPts val="0"/>
                        </a:spcAft>
                      </a:pPr>
                      <a:r>
                        <a:rPr lang="en-US" sz="1200">
                          <a:effectLst/>
                        </a:rPr>
                        <a:t>Community Outreach</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marL="0" marR="0">
                        <a:lnSpc>
                          <a:spcPct val="115000"/>
                        </a:lnSpc>
                        <a:spcBef>
                          <a:spcPts val="0"/>
                        </a:spcBef>
                        <a:spcAft>
                          <a:spcPts val="0"/>
                        </a:spcAft>
                      </a:pPr>
                      <a:r>
                        <a:rPr lang="en-US" sz="1200" dirty="0">
                          <a:effectLst/>
                        </a:rPr>
                        <a:t>Emergency Preparedness and Education</a:t>
                      </a:r>
                      <a:endParaRPr lang="en-US"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209012060"/>
                  </a:ext>
                </a:extLst>
              </a:tr>
            </a:tbl>
          </a:graphicData>
        </a:graphic>
      </p:graphicFrame>
    </p:spTree>
    <p:extLst>
      <p:ext uri="{BB962C8B-B14F-4D97-AF65-F5344CB8AC3E}">
        <p14:creationId xmlns:p14="http://schemas.microsoft.com/office/powerpoint/2010/main" val="241384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7</a:t>
            </a:fld>
            <a:endParaRPr lang="en-IN" dirty="0"/>
          </a:p>
        </p:txBody>
      </p:sp>
      <p:sp>
        <p:nvSpPr>
          <p:cNvPr id="4" name="Title 3"/>
          <p:cNvSpPr>
            <a:spLocks noGrp="1"/>
          </p:cNvSpPr>
          <p:nvPr>
            <p:ph type="title"/>
          </p:nvPr>
        </p:nvSpPr>
        <p:spPr/>
        <p:txBody>
          <a:bodyPr/>
          <a:lstStyle/>
          <a:p>
            <a:r>
              <a:rPr lang="en-US" dirty="0" smtClean="0"/>
              <a:t>Strategic Goals	</a:t>
            </a:r>
            <a:endParaRPr lang="en-US" dirty="0"/>
          </a:p>
        </p:txBody>
      </p:sp>
      <p:sp>
        <p:nvSpPr>
          <p:cNvPr id="5" name="Content Placeholder 4"/>
          <p:cNvSpPr>
            <a:spLocks noGrp="1"/>
          </p:cNvSpPr>
          <p:nvPr>
            <p:ph idx="1"/>
          </p:nvPr>
        </p:nvSpPr>
        <p:spPr/>
        <p:txBody>
          <a:bodyPr/>
          <a:lstStyle/>
          <a:p>
            <a:r>
              <a:rPr lang="en-US" b="1" dirty="0"/>
              <a:t>Goal 1 – Provide Exceptional All-Hazards Service Delivery, and </a:t>
            </a:r>
            <a:r>
              <a:rPr lang="en-US" b="1" dirty="0" smtClean="0"/>
              <a:t>Evaluate</a:t>
            </a:r>
            <a:r>
              <a:rPr lang="en-US" dirty="0"/>
              <a:t> </a:t>
            </a:r>
            <a:r>
              <a:rPr lang="en-US" b="1" dirty="0" smtClean="0"/>
              <a:t>Organizational </a:t>
            </a:r>
            <a:r>
              <a:rPr lang="en-US" b="1" dirty="0"/>
              <a:t>and Process </a:t>
            </a:r>
            <a:r>
              <a:rPr lang="en-US" b="1" dirty="0" smtClean="0"/>
              <a:t>Improvements</a:t>
            </a:r>
          </a:p>
          <a:p>
            <a:r>
              <a:rPr lang="en-US" b="1" dirty="0"/>
              <a:t>Goal 2 – Maintain Highly Skilled, Accountable and Resilient </a:t>
            </a:r>
            <a:r>
              <a:rPr lang="en-US" b="1" dirty="0" smtClean="0"/>
              <a:t>Workforce</a:t>
            </a:r>
          </a:p>
          <a:p>
            <a:r>
              <a:rPr lang="en-US" b="1" dirty="0"/>
              <a:t>Goal 3 – Focus on Resource Management</a:t>
            </a:r>
            <a:endParaRPr lang="en-US" dirty="0"/>
          </a:p>
          <a:p>
            <a:r>
              <a:rPr lang="en-US" b="1" dirty="0"/>
              <a:t>Goal 4 – Capitalize on Technology</a:t>
            </a:r>
            <a:endParaRPr lang="en-US" dirty="0"/>
          </a:p>
          <a:p>
            <a:r>
              <a:rPr lang="en-US" b="1" dirty="0"/>
              <a:t>Goal 5 – Promote Community Relations and Engagement</a:t>
            </a:r>
            <a:endParaRPr lang="en-US" dirty="0"/>
          </a:p>
          <a:p>
            <a:endParaRPr lang="en-US" dirty="0"/>
          </a:p>
          <a:p>
            <a:endParaRPr lang="en-US" dirty="0"/>
          </a:p>
        </p:txBody>
      </p:sp>
    </p:spTree>
    <p:extLst>
      <p:ext uri="{BB962C8B-B14F-4D97-AF65-F5344CB8AC3E}">
        <p14:creationId xmlns:p14="http://schemas.microsoft.com/office/powerpoint/2010/main" val="41845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8</a:t>
            </a:fld>
            <a:endParaRPr lang="en-IN" dirty="0"/>
          </a:p>
        </p:txBody>
      </p:sp>
      <p:sp>
        <p:nvSpPr>
          <p:cNvPr id="4"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
        <p:nvSpPr>
          <p:cNvPr id="5" name="Content Placeholder 4"/>
          <p:cNvSpPr>
            <a:spLocks noGrp="1"/>
          </p:cNvSpPr>
          <p:nvPr>
            <p:ph idx="1"/>
          </p:nvPr>
        </p:nvSpPr>
        <p:spPr/>
        <p:txBody>
          <a:bodyPr/>
          <a:lstStyle/>
          <a:p>
            <a:r>
              <a:rPr lang="en-US" dirty="0"/>
              <a:t>Year 1 (2019)</a:t>
            </a:r>
          </a:p>
          <a:p>
            <a:pPr marL="0" indent="0">
              <a:buNone/>
            </a:pPr>
            <a:r>
              <a:rPr lang="en-US" dirty="0"/>
              <a:t>		</a:t>
            </a:r>
            <a:r>
              <a:rPr lang="en-US" dirty="0" smtClean="0"/>
              <a:t>	</a:t>
            </a:r>
            <a:r>
              <a:rPr lang="en-US" u="sng" dirty="0" smtClean="0"/>
              <a:t>ADD </a:t>
            </a:r>
            <a:r>
              <a:rPr lang="en-US" u="sng" dirty="0"/>
              <a:t>6 </a:t>
            </a:r>
            <a:r>
              <a:rPr lang="en-US" dirty="0" smtClean="0"/>
              <a:t>Firefighter/Paramedics </a:t>
            </a:r>
            <a:endParaRPr lang="en-US" dirty="0" smtClean="0"/>
          </a:p>
          <a:p>
            <a:pPr marL="0" indent="0">
              <a:buNone/>
            </a:pPr>
            <a:r>
              <a:rPr lang="en-US" dirty="0"/>
              <a:t>	</a:t>
            </a:r>
            <a:r>
              <a:rPr lang="en-US" dirty="0" smtClean="0"/>
              <a:t>	</a:t>
            </a:r>
            <a:r>
              <a:rPr lang="en-US" dirty="0" smtClean="0"/>
              <a:t>	</a:t>
            </a:r>
            <a:r>
              <a:rPr lang="en-US" u="sng" dirty="0" smtClean="0"/>
              <a:t>ADD </a:t>
            </a:r>
            <a:r>
              <a:rPr lang="en-US" dirty="0" smtClean="0"/>
              <a:t>Paramedic Squad  </a:t>
            </a:r>
          </a:p>
          <a:p>
            <a:pPr marL="0" indent="0">
              <a:buNone/>
            </a:pPr>
            <a:r>
              <a:rPr lang="en-US" dirty="0"/>
              <a:t>		</a:t>
            </a:r>
            <a:r>
              <a:rPr lang="en-US" dirty="0" smtClean="0"/>
              <a:t>	Increase </a:t>
            </a:r>
            <a:r>
              <a:rPr lang="en-US" dirty="0" smtClean="0"/>
              <a:t>Firefighter Training </a:t>
            </a:r>
            <a:endParaRPr lang="en-US" dirty="0" smtClean="0"/>
          </a:p>
          <a:p>
            <a:pPr marL="0" indent="0">
              <a:buNone/>
            </a:pPr>
            <a:endParaRPr lang="en-US" dirty="0"/>
          </a:p>
          <a:p>
            <a:r>
              <a:rPr lang="en-US" dirty="0"/>
              <a:t>	Provide means to establish additional rapid paramedic services with in the fire </a:t>
            </a:r>
            <a:r>
              <a:rPr lang="en-US" dirty="0" smtClean="0"/>
              <a:t>	district </a:t>
            </a:r>
            <a:endParaRPr lang="en-US" dirty="0"/>
          </a:p>
          <a:p>
            <a:r>
              <a:rPr lang="en-US" dirty="0"/>
              <a:t>	Establish staffed paramedic squad to address the rise in medical calls.  Reduce </a:t>
            </a:r>
            <a:r>
              <a:rPr lang="en-US" dirty="0" smtClean="0"/>
              <a:t>	call </a:t>
            </a:r>
            <a:r>
              <a:rPr lang="en-US" dirty="0"/>
              <a:t>load and workload of ME361 AND increase the availability time of ME361</a:t>
            </a:r>
          </a:p>
          <a:p>
            <a:pPr marL="0" indent="0">
              <a:buNone/>
            </a:pPr>
            <a:r>
              <a:rPr lang="en-US" dirty="0"/>
              <a:t>	</a:t>
            </a:r>
            <a:endParaRPr lang="en-US" b="1"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Tree>
    <p:extLst>
      <p:ext uri="{BB962C8B-B14F-4D97-AF65-F5344CB8AC3E}">
        <p14:creationId xmlns:p14="http://schemas.microsoft.com/office/powerpoint/2010/main" val="390654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7"/>
          </p:nvPr>
        </p:nvSpPr>
        <p:spPr/>
        <p:txBody>
          <a:bodyPr/>
          <a:lstStyle/>
          <a:p>
            <a:r>
              <a:rPr lang="en-IN" smtClean="0"/>
              <a:t>Add a footer</a:t>
            </a:r>
            <a:endParaRPr lang="en-IN" dirty="0"/>
          </a:p>
        </p:txBody>
      </p:sp>
      <p:sp>
        <p:nvSpPr>
          <p:cNvPr id="3" name="Slide Number Placeholder 2"/>
          <p:cNvSpPr>
            <a:spLocks noGrp="1"/>
          </p:cNvSpPr>
          <p:nvPr>
            <p:ph type="sldNum" sz="quarter" idx="18"/>
          </p:nvPr>
        </p:nvSpPr>
        <p:spPr/>
        <p:txBody>
          <a:bodyPr/>
          <a:lstStyle/>
          <a:p>
            <a:fld id="{8699F50C-BE38-4BD0-BA84-9B090E1F2B9B}" type="slidenum">
              <a:rPr lang="en-IN" smtClean="0"/>
              <a:t>9</a:t>
            </a:fld>
            <a:endParaRPr lang="en-IN" dirty="0"/>
          </a:p>
        </p:txBody>
      </p:sp>
      <p:sp>
        <p:nvSpPr>
          <p:cNvPr id="5" name="Content Placeholder 4"/>
          <p:cNvSpPr>
            <a:spLocks noGrp="1"/>
          </p:cNvSpPr>
          <p:nvPr>
            <p:ph idx="1"/>
          </p:nvPr>
        </p:nvSpPr>
        <p:spPr/>
        <p:txBody>
          <a:bodyPr/>
          <a:lstStyle/>
          <a:p>
            <a:r>
              <a:rPr lang="en-US" dirty="0" smtClean="0"/>
              <a:t>Year 2 (2020)</a:t>
            </a:r>
          </a:p>
          <a:p>
            <a:pPr marL="0" indent="0">
              <a:buNone/>
            </a:pPr>
            <a:r>
              <a:rPr lang="en-US" dirty="0" smtClean="0"/>
              <a:t>		PURCHASE </a:t>
            </a:r>
            <a:r>
              <a:rPr lang="en-US" dirty="0"/>
              <a:t>NEW TYPE I ENGINE TO REPLACE </a:t>
            </a:r>
            <a:r>
              <a:rPr lang="en-US" dirty="0" smtClean="0"/>
              <a:t>ME363</a:t>
            </a:r>
          </a:p>
          <a:p>
            <a:pPr marL="0" indent="0">
              <a:buNone/>
            </a:pPr>
            <a:r>
              <a:rPr lang="en-US" b="1" dirty="0"/>
              <a:t>	</a:t>
            </a:r>
            <a:r>
              <a:rPr lang="en-US" b="1" dirty="0" smtClean="0"/>
              <a:t>	</a:t>
            </a:r>
            <a:r>
              <a:rPr lang="en-US" u="sng" dirty="0"/>
              <a:t>ADD 3 </a:t>
            </a:r>
            <a:r>
              <a:rPr lang="en-US" dirty="0"/>
              <a:t>BATTALION CHIEFS</a:t>
            </a:r>
            <a:endParaRPr lang="en-US" b="1" dirty="0"/>
          </a:p>
          <a:p>
            <a:pPr marL="0" indent="0">
              <a:buNone/>
            </a:pPr>
            <a:r>
              <a:rPr lang="en-US" dirty="0" smtClean="0"/>
              <a:t>		UPGRADE </a:t>
            </a:r>
            <a:r>
              <a:rPr lang="en-US" dirty="0"/>
              <a:t>STATION 361</a:t>
            </a:r>
            <a:endParaRPr lang="en-US" b="1" dirty="0"/>
          </a:p>
          <a:p>
            <a:pPr marL="0" indent="0">
              <a:buNone/>
            </a:pPr>
            <a:r>
              <a:rPr lang="en-US" dirty="0" smtClean="0"/>
              <a:t>		REPLACE </a:t>
            </a:r>
            <a:r>
              <a:rPr lang="en-US" dirty="0"/>
              <a:t>SWAMP COOLERS AT STA 361 IN THE BAYS </a:t>
            </a:r>
            <a:endParaRPr lang="en-US" b="1" dirty="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2426" y="-168846"/>
            <a:ext cx="2174109" cy="2174109"/>
          </a:xfrm>
          <a:prstGeom prst="rect">
            <a:avLst/>
          </a:prstGeom>
        </p:spPr>
      </p:pic>
      <p:sp>
        <p:nvSpPr>
          <p:cNvPr id="8" name="Title 3"/>
          <p:cNvSpPr>
            <a:spLocks noGrp="1"/>
          </p:cNvSpPr>
          <p:nvPr>
            <p:ph type="title"/>
          </p:nvPr>
        </p:nvSpPr>
        <p:spPr>
          <a:xfrm>
            <a:off x="1929389" y="209028"/>
            <a:ext cx="8333222" cy="1147969"/>
          </a:xfrm>
        </p:spPr>
        <p:txBody>
          <a:bodyPr>
            <a:normAutofit fontScale="90000"/>
          </a:bodyPr>
          <a:lstStyle/>
          <a:p>
            <a:pPr algn="ctr"/>
            <a:r>
              <a:rPr lang="en-US" dirty="0"/>
              <a:t>Fire/EMS Staffing Plan</a:t>
            </a:r>
            <a:r>
              <a:rPr lang="en-US" dirty="0" smtClean="0"/>
              <a:t/>
            </a:r>
            <a:br>
              <a:rPr lang="en-US" dirty="0" smtClean="0"/>
            </a:br>
            <a:endParaRPr lang="en-US" dirty="0"/>
          </a:p>
        </p:txBody>
      </p:sp>
    </p:spTree>
    <p:extLst>
      <p:ext uri="{BB962C8B-B14F-4D97-AF65-F5344CB8AC3E}">
        <p14:creationId xmlns:p14="http://schemas.microsoft.com/office/powerpoint/2010/main" val="1888563218"/>
      </p:ext>
    </p:extLst>
  </p:cSld>
  <p:clrMapOvr>
    <a:masterClrMapping/>
  </p:clrMapOvr>
</p:sld>
</file>

<file path=ppt/theme/theme1.xml><?xml version="1.0" encoding="utf-8"?>
<a:theme xmlns:a="http://schemas.openxmlformats.org/drawingml/2006/main" name="Office Theme">
  <a:themeElements>
    <a:clrScheme name="Custom 13">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03 Presentation Layout_CA -v6.potx" id="{9FD5D463-2B33-42F3-81B0-0B3C3C07F674}" vid="{A96E6666-7943-4E22-B401-67432B4C0C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Hexagon presentation dark</Template>
  <TotalTime>0</TotalTime>
  <Words>1100</Words>
  <Application>Microsoft Office PowerPoint</Application>
  <PresentationFormat>Widescreen</PresentationFormat>
  <Paragraphs>182</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Black</vt:lpstr>
      <vt:lpstr>Calibri</vt:lpstr>
      <vt:lpstr>Calibri Light</vt:lpstr>
      <vt:lpstr>CiscoSans ExtraLight</vt:lpstr>
      <vt:lpstr>Gill Sans SemiBold</vt:lpstr>
      <vt:lpstr>Times New Roman</vt:lpstr>
      <vt:lpstr>Office Theme</vt:lpstr>
      <vt:lpstr>Barstow Fire Protection District </vt:lpstr>
      <vt:lpstr>Our Mission</vt:lpstr>
      <vt:lpstr>YOUR Fire Chief </vt:lpstr>
      <vt:lpstr>Your Fire Department </vt:lpstr>
      <vt:lpstr>Demographics</vt:lpstr>
      <vt:lpstr>Critical Issues and Service Gaps</vt:lpstr>
      <vt:lpstr>Strategic Goals </vt:lpstr>
      <vt:lpstr>Fire/EMS Staffing Plan </vt:lpstr>
      <vt:lpstr>Fire/EMS Staffing Plan </vt:lpstr>
      <vt:lpstr>Fire/EMS Staffing Plan </vt:lpstr>
      <vt:lpstr>Fire/EMS Staffing Plan </vt:lpstr>
      <vt:lpstr>Fire/EMS Staffing Plan </vt:lpstr>
      <vt:lpstr>Fire/EMS Staffing Plan </vt:lpstr>
      <vt:lpstr>Total Build Out Through Year 2023</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2018-09-11T18:15:46Z</dcterms:created>
  <dcterms:modified xsi:type="dcterms:W3CDTF">2018-09-25T21:34:29Z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2018-08-01T18:19:24.2566460Z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